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29" autoAdjust="0"/>
  </p:normalViewPr>
  <p:slideViewPr>
    <p:cSldViewPr>
      <p:cViewPr>
        <p:scale>
          <a:sx n="80" d="100"/>
          <a:sy n="80" d="100"/>
        </p:scale>
        <p:origin x="-106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D21E-1C4D-4EE1-936D-A6322FCA7CF1}" type="datetimeFigureOut">
              <a:rPr lang="en-GB" smtClean="0"/>
              <a:pPr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F2F2-A8D9-476B-885D-48723BE4C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19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D21E-1C4D-4EE1-936D-A6322FCA7CF1}" type="datetimeFigureOut">
              <a:rPr lang="en-GB" smtClean="0"/>
              <a:pPr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F2F2-A8D9-476B-885D-48723BE4C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51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D21E-1C4D-4EE1-936D-A6322FCA7CF1}" type="datetimeFigureOut">
              <a:rPr lang="en-GB" smtClean="0"/>
              <a:pPr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F2F2-A8D9-476B-885D-48723BE4C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19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D21E-1C4D-4EE1-936D-A6322FCA7CF1}" type="datetimeFigureOut">
              <a:rPr lang="en-GB" smtClean="0"/>
              <a:pPr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F2F2-A8D9-476B-885D-48723BE4C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42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D21E-1C4D-4EE1-936D-A6322FCA7CF1}" type="datetimeFigureOut">
              <a:rPr lang="en-GB" smtClean="0"/>
              <a:pPr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F2F2-A8D9-476B-885D-48723BE4C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0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D21E-1C4D-4EE1-936D-A6322FCA7CF1}" type="datetimeFigureOut">
              <a:rPr lang="en-GB" smtClean="0"/>
              <a:pPr/>
              <a:t>19/04/2016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F2F2-A8D9-476B-885D-48723BE4C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5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D21E-1C4D-4EE1-936D-A6322FCA7CF1}" type="datetimeFigureOut">
              <a:rPr lang="en-GB" smtClean="0"/>
              <a:pPr/>
              <a:t>19/04/2016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F2F2-A8D9-476B-885D-48723BE4C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3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D21E-1C4D-4EE1-936D-A6322FCA7CF1}" type="datetimeFigureOut">
              <a:rPr lang="en-GB" smtClean="0"/>
              <a:pPr/>
              <a:t>19/04/2016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F2F2-A8D9-476B-885D-48723BE4C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7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D21E-1C4D-4EE1-936D-A6322FCA7CF1}" type="datetimeFigureOut">
              <a:rPr lang="en-GB" smtClean="0"/>
              <a:pPr/>
              <a:t>19/04/2016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F2F2-A8D9-476B-885D-48723BE4C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10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D21E-1C4D-4EE1-936D-A6322FCA7CF1}" type="datetimeFigureOut">
              <a:rPr lang="en-GB" smtClean="0"/>
              <a:pPr/>
              <a:t>19/04/2016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F2F2-A8D9-476B-885D-48723BE4C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05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D21E-1C4D-4EE1-936D-A6322FCA7CF1}" type="datetimeFigureOut">
              <a:rPr lang="en-GB" smtClean="0"/>
              <a:pPr/>
              <a:t>19/04/2016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F2F2-A8D9-476B-885D-48723BE4C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11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9D21E-1C4D-4EE1-936D-A6322FCA7CF1}" type="datetimeFigureOut">
              <a:rPr lang="en-GB" smtClean="0"/>
              <a:pPr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4F2F2-A8D9-476B-885D-48723BE4CE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95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rapezoid 30"/>
          <p:cNvSpPr/>
          <p:nvPr/>
        </p:nvSpPr>
        <p:spPr>
          <a:xfrm rot="10800000" flipV="1">
            <a:off x="3563886" y="2280820"/>
            <a:ext cx="1800199" cy="2516331"/>
          </a:xfrm>
          <a:prstGeom prst="trapezoid">
            <a:avLst>
              <a:gd name="adj" fmla="val 3896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107504" y="1987877"/>
            <a:ext cx="1197607" cy="270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Study info</a:t>
            </a:r>
            <a:endParaRPr lang="en-GB" sz="1600" dirty="0"/>
          </a:p>
        </p:txBody>
      </p:sp>
      <p:sp>
        <p:nvSpPr>
          <p:cNvPr id="6" name="Right Arrow 5"/>
          <p:cNvSpPr/>
          <p:nvPr/>
        </p:nvSpPr>
        <p:spPr>
          <a:xfrm>
            <a:off x="1305110" y="2100033"/>
            <a:ext cx="560679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" name="Rounded Rectangle 6"/>
          <p:cNvSpPr/>
          <p:nvPr/>
        </p:nvSpPr>
        <p:spPr>
          <a:xfrm>
            <a:off x="1865790" y="1983363"/>
            <a:ext cx="1197607" cy="270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Subject info</a:t>
            </a:r>
            <a:endParaRPr lang="en-GB" sz="1600" dirty="0"/>
          </a:p>
        </p:txBody>
      </p:sp>
      <p:sp>
        <p:nvSpPr>
          <p:cNvPr id="8" name="Right Arrow 7"/>
          <p:cNvSpPr/>
          <p:nvPr/>
        </p:nvSpPr>
        <p:spPr>
          <a:xfrm>
            <a:off x="3063397" y="2085460"/>
            <a:ext cx="788523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9" name="Rounded Rectangle 8"/>
          <p:cNvSpPr/>
          <p:nvPr/>
        </p:nvSpPr>
        <p:spPr>
          <a:xfrm>
            <a:off x="3851920" y="1992113"/>
            <a:ext cx="1197607" cy="270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</a:t>
            </a:r>
            <a:r>
              <a:rPr lang="en-GB" sz="1600" dirty="0" smtClean="0"/>
              <a:t>esign</a:t>
            </a:r>
            <a:endParaRPr lang="en-GB" sz="1600" dirty="0"/>
          </a:p>
        </p:txBody>
      </p:sp>
      <p:sp>
        <p:nvSpPr>
          <p:cNvPr id="20" name="Rounded Rectangle 19"/>
          <p:cNvSpPr/>
          <p:nvPr/>
        </p:nvSpPr>
        <p:spPr>
          <a:xfrm>
            <a:off x="1862225" y="3156376"/>
            <a:ext cx="1197607" cy="488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Subject groups</a:t>
            </a:r>
            <a:endParaRPr lang="en-GB" sz="1600" dirty="0"/>
          </a:p>
        </p:txBody>
      </p:sp>
      <p:sp>
        <p:nvSpPr>
          <p:cNvPr id="22" name="Trapezoid 21"/>
          <p:cNvSpPr/>
          <p:nvPr/>
        </p:nvSpPr>
        <p:spPr>
          <a:xfrm flipV="1">
            <a:off x="1956972" y="2276872"/>
            <a:ext cx="1030852" cy="864096"/>
          </a:xfrm>
          <a:prstGeom prst="trapezoid">
            <a:avLst>
              <a:gd name="adj" fmla="val 38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ounded Rectangle 24"/>
          <p:cNvSpPr/>
          <p:nvPr/>
        </p:nvSpPr>
        <p:spPr>
          <a:xfrm>
            <a:off x="3211546" y="3156376"/>
            <a:ext cx="1197607" cy="488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Sample type</a:t>
            </a:r>
            <a:endParaRPr lang="en-GB" sz="1600" dirty="0"/>
          </a:p>
        </p:txBody>
      </p:sp>
      <p:sp>
        <p:nvSpPr>
          <p:cNvPr id="28" name="Rounded Rectangle 27"/>
          <p:cNvSpPr/>
          <p:nvPr/>
        </p:nvSpPr>
        <p:spPr>
          <a:xfrm>
            <a:off x="3851920" y="4009376"/>
            <a:ext cx="1197607" cy="787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Sample &amp; treatment group</a:t>
            </a:r>
            <a:endParaRPr lang="en-GB" sz="1600" dirty="0"/>
          </a:p>
        </p:txBody>
      </p:sp>
      <p:sp>
        <p:nvSpPr>
          <p:cNvPr id="30" name="Rounded Rectangle 29"/>
          <p:cNvSpPr/>
          <p:nvPr/>
        </p:nvSpPr>
        <p:spPr>
          <a:xfrm>
            <a:off x="4462211" y="3156376"/>
            <a:ext cx="1197607" cy="488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Treatment type</a:t>
            </a:r>
            <a:endParaRPr lang="en-GB" sz="1600" dirty="0"/>
          </a:p>
        </p:txBody>
      </p:sp>
      <p:cxnSp>
        <p:nvCxnSpPr>
          <p:cNvPr id="41" name="Elbow Connector 40"/>
          <p:cNvCxnSpPr>
            <a:stCxn id="25" idx="0"/>
          </p:cNvCxnSpPr>
          <p:nvPr/>
        </p:nvCxnSpPr>
        <p:spPr>
          <a:xfrm rot="5400000" flipH="1" flipV="1">
            <a:off x="4709001" y="1350663"/>
            <a:ext cx="907062" cy="2704365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20" idx="2"/>
          </p:cNvCxnSpPr>
          <p:nvPr/>
        </p:nvCxnSpPr>
        <p:spPr>
          <a:xfrm rot="5400000" flipH="1" flipV="1">
            <a:off x="3790017" y="920326"/>
            <a:ext cx="1395710" cy="4053686"/>
          </a:xfrm>
          <a:prstGeom prst="bentConnector3">
            <a:avLst>
              <a:gd name="adj1" fmla="val -122841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6786" y="2274491"/>
            <a:ext cx="998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Title, </a:t>
            </a:r>
            <a:r>
              <a:rPr lang="en-GB" sz="800" dirty="0"/>
              <a:t> </a:t>
            </a:r>
            <a:r>
              <a:rPr lang="en-GB" sz="800" dirty="0" smtClean="0"/>
              <a:t>Consortium,</a:t>
            </a:r>
          </a:p>
          <a:p>
            <a:r>
              <a:rPr lang="en-GB" sz="800" dirty="0" smtClean="0"/>
              <a:t>Objectives  etc.</a:t>
            </a:r>
            <a:endParaRPr lang="en-GB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1893038" y="1271398"/>
            <a:ext cx="13185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Only general information on the subject (</a:t>
            </a:r>
            <a:r>
              <a:rPr lang="en-GB" sz="800" u="sng" dirty="0" smtClean="0"/>
              <a:t>E.g. </a:t>
            </a:r>
            <a:r>
              <a:rPr lang="en-GB" sz="800" dirty="0"/>
              <a:t>H</a:t>
            </a:r>
            <a:r>
              <a:rPr lang="en-GB" sz="800" dirty="0" smtClean="0"/>
              <a:t>eight)</a:t>
            </a:r>
          </a:p>
          <a:p>
            <a:r>
              <a:rPr lang="en-GB" sz="800" dirty="0" smtClean="0"/>
              <a:t>NO Biochemistry  </a:t>
            </a:r>
            <a:br>
              <a:rPr lang="en-GB" sz="800" dirty="0" smtClean="0"/>
            </a:br>
            <a:r>
              <a:rPr lang="en-GB" sz="800" dirty="0" smtClean="0"/>
              <a:t>(This is for Measurements)</a:t>
            </a:r>
            <a:endParaRPr lang="en-GB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2195188" y="2420888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Grouped</a:t>
            </a:r>
          </a:p>
          <a:p>
            <a:r>
              <a:rPr lang="en-GB" sz="800" dirty="0" smtClean="0">
                <a:solidFill>
                  <a:schemeClr val="bg1"/>
                </a:solidFill>
              </a:rPr>
              <a:t>together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47073" y="2839447"/>
            <a:ext cx="7216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Consisting of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47566" y="3645024"/>
            <a:ext cx="7809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800" u="sng" dirty="0" smtClean="0"/>
              <a:t>E.g</a:t>
            </a:r>
            <a:r>
              <a:rPr lang="en-GB" sz="800" dirty="0" smtClean="0"/>
              <a:t>.</a:t>
            </a:r>
          </a:p>
          <a:p>
            <a:pPr algn="r"/>
            <a:r>
              <a:rPr lang="en-GB" sz="800" dirty="0" smtClean="0"/>
              <a:t>Blood </a:t>
            </a:r>
          </a:p>
          <a:p>
            <a:pPr algn="r"/>
            <a:r>
              <a:rPr lang="en-GB" sz="800" dirty="0" smtClean="0"/>
              <a:t>Urine</a:t>
            </a:r>
          </a:p>
          <a:p>
            <a:pPr algn="r"/>
            <a:r>
              <a:rPr lang="en-GB" sz="800" dirty="0" smtClean="0"/>
              <a:t>Faeces</a:t>
            </a:r>
          </a:p>
          <a:p>
            <a:pPr algn="r"/>
            <a:r>
              <a:rPr lang="en-GB" sz="800" dirty="0" smtClean="0"/>
              <a:t>Physiology</a:t>
            </a:r>
          </a:p>
          <a:p>
            <a:pPr algn="r"/>
            <a:r>
              <a:rPr lang="en-GB" sz="800" dirty="0" smtClean="0"/>
              <a:t>Questionnaire</a:t>
            </a:r>
            <a:endParaRPr lang="en-GB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5192528" y="3645148"/>
            <a:ext cx="11881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u="sng" dirty="0" smtClean="0"/>
              <a:t>E.g.</a:t>
            </a:r>
          </a:p>
          <a:p>
            <a:r>
              <a:rPr lang="en-GB" sz="800" dirty="0" smtClean="0"/>
              <a:t>Diet intervention</a:t>
            </a:r>
          </a:p>
          <a:p>
            <a:r>
              <a:rPr lang="en-GB" sz="800" dirty="0" smtClean="0"/>
              <a:t>Compound intervention</a:t>
            </a:r>
          </a:p>
          <a:p>
            <a:r>
              <a:rPr lang="en-GB" sz="800" dirty="0" smtClean="0"/>
              <a:t>Diet challenge</a:t>
            </a:r>
          </a:p>
          <a:p>
            <a:r>
              <a:rPr lang="en-GB" sz="800" dirty="0" smtClean="0"/>
              <a:t>Compound challenge</a:t>
            </a:r>
          </a:p>
          <a:p>
            <a:r>
              <a:rPr lang="en-GB" sz="800" dirty="0" smtClean="0"/>
              <a:t>(Not often used in </a:t>
            </a:r>
            <a:br>
              <a:rPr lang="en-GB" sz="800" dirty="0" smtClean="0"/>
            </a:br>
            <a:r>
              <a:rPr lang="en-GB" sz="800" dirty="0" smtClean="0"/>
              <a:t>  observational studies)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55253" y="4797151"/>
            <a:ext cx="20649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 dirty="0" smtClean="0"/>
              <a:t>Combines samples and treatments in groups </a:t>
            </a:r>
          </a:p>
          <a:p>
            <a:pPr algn="ctr"/>
            <a:r>
              <a:rPr lang="en-GB" sz="800" dirty="0" smtClean="0"/>
              <a:t>of people treated in the same way </a:t>
            </a:r>
            <a:endParaRPr lang="en-GB" sz="800" dirty="0"/>
          </a:p>
        </p:txBody>
      </p:sp>
      <p:sp>
        <p:nvSpPr>
          <p:cNvPr id="39" name="Trapezoid 38"/>
          <p:cNvSpPr/>
          <p:nvPr/>
        </p:nvSpPr>
        <p:spPr>
          <a:xfrm flipV="1">
            <a:off x="3935297" y="3645024"/>
            <a:ext cx="1030852" cy="364352"/>
          </a:xfrm>
          <a:prstGeom prst="trapezoid">
            <a:avLst>
              <a:gd name="adj" fmla="val 38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4093344" y="3719478"/>
            <a:ext cx="7152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Combined in</a:t>
            </a:r>
            <a:endParaRPr lang="en-GB" sz="800" dirty="0">
              <a:solidFill>
                <a:schemeClr val="bg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07505" y="744607"/>
            <a:ext cx="5552314" cy="4700617"/>
            <a:chOff x="107505" y="744607"/>
            <a:chExt cx="5552314" cy="4700617"/>
          </a:xfrm>
        </p:grpSpPr>
        <p:sp>
          <p:nvSpPr>
            <p:cNvPr id="15" name="Rectangle 14"/>
            <p:cNvSpPr/>
            <p:nvPr/>
          </p:nvSpPr>
          <p:spPr>
            <a:xfrm>
              <a:off x="107505" y="1271397"/>
              <a:ext cx="5552314" cy="4173827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59122" y="744607"/>
              <a:ext cx="220030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sz="3000" b="1" dirty="0" smtClean="0">
                  <a:solidFill>
                    <a:srgbClr val="FFFF00"/>
                  </a:solidFill>
                </a:rPr>
                <a:t>1</a:t>
              </a:r>
              <a:endParaRPr lang="en-IE" sz="3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842100" y="-122923"/>
            <a:ext cx="4275255" cy="2775053"/>
            <a:chOff x="4842275" y="0"/>
            <a:chExt cx="4275255" cy="2775053"/>
          </a:xfrm>
        </p:grpSpPr>
        <p:sp>
          <p:nvSpPr>
            <p:cNvPr id="17" name="Rounded Rectangle 16"/>
            <p:cNvSpPr/>
            <p:nvPr/>
          </p:nvSpPr>
          <p:spPr>
            <a:xfrm>
              <a:off x="4842275" y="509257"/>
              <a:ext cx="4275255" cy="2265796"/>
            </a:xfrm>
            <a:prstGeom prst="roundRect">
              <a:avLst/>
            </a:prstGeom>
            <a:noFill/>
            <a:ln w="603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963861" y="0"/>
              <a:ext cx="2200306" cy="661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E" sz="3000" b="1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55" name="Rounded Rectangle 54"/>
          <p:cNvSpPr/>
          <p:nvPr/>
        </p:nvSpPr>
        <p:spPr>
          <a:xfrm>
            <a:off x="5915911" y="1979284"/>
            <a:ext cx="1197607" cy="270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Samples</a:t>
            </a:r>
            <a:endParaRPr lang="en-GB" sz="1600" dirty="0"/>
          </a:p>
        </p:txBody>
      </p:sp>
      <p:sp>
        <p:nvSpPr>
          <p:cNvPr id="56" name="Rounded Rectangle 55"/>
          <p:cNvSpPr/>
          <p:nvPr/>
        </p:nvSpPr>
        <p:spPr>
          <a:xfrm>
            <a:off x="6074000" y="455704"/>
            <a:ext cx="956140" cy="270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Assays</a:t>
            </a:r>
            <a:endParaRPr lang="en-GB" sz="1600" dirty="0"/>
          </a:p>
        </p:txBody>
      </p:sp>
      <p:sp>
        <p:nvSpPr>
          <p:cNvPr id="57" name="Rounded Rectangle 56"/>
          <p:cNvSpPr/>
          <p:nvPr/>
        </p:nvSpPr>
        <p:spPr>
          <a:xfrm>
            <a:off x="7592148" y="434419"/>
            <a:ext cx="1061968" cy="270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Modules</a:t>
            </a:r>
            <a:endParaRPr lang="en-GB" sz="1600" dirty="0"/>
          </a:p>
        </p:txBody>
      </p:sp>
      <p:sp>
        <p:nvSpPr>
          <p:cNvPr id="58" name="Trapezoid 57"/>
          <p:cNvSpPr/>
          <p:nvPr/>
        </p:nvSpPr>
        <p:spPr>
          <a:xfrm>
            <a:off x="5949610" y="748897"/>
            <a:ext cx="1114229" cy="1244800"/>
          </a:xfrm>
          <a:prstGeom prst="trapezoid">
            <a:avLst>
              <a:gd name="adj" fmla="val 38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/>
              <a:t>Grouped</a:t>
            </a:r>
            <a:br>
              <a:rPr lang="en-GB" sz="700" dirty="0"/>
            </a:br>
            <a:r>
              <a:rPr lang="en-GB" sz="700" dirty="0"/>
              <a:t>Together</a:t>
            </a:r>
            <a:endParaRPr lang="en-GB" sz="700" dirty="0"/>
          </a:p>
        </p:txBody>
      </p:sp>
      <p:sp>
        <p:nvSpPr>
          <p:cNvPr id="59" name="Rounded Rectangle 58"/>
          <p:cNvSpPr/>
          <p:nvPr/>
        </p:nvSpPr>
        <p:spPr>
          <a:xfrm>
            <a:off x="7524328" y="1264604"/>
            <a:ext cx="1197607" cy="27003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Features</a:t>
            </a:r>
            <a:endParaRPr lang="en-GB" sz="1600" b="1" dirty="0"/>
          </a:p>
        </p:txBody>
      </p:sp>
      <p:sp>
        <p:nvSpPr>
          <p:cNvPr id="60" name="Rounded Rectangle 59"/>
          <p:cNvSpPr/>
          <p:nvPr/>
        </p:nvSpPr>
        <p:spPr>
          <a:xfrm>
            <a:off x="7380312" y="1975407"/>
            <a:ext cx="1584176" cy="27003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Measurement</a:t>
            </a:r>
            <a:endParaRPr lang="en-GB" sz="1600" dirty="0"/>
          </a:p>
        </p:txBody>
      </p:sp>
      <p:sp>
        <p:nvSpPr>
          <p:cNvPr id="61" name="Down Arrow 60"/>
          <p:cNvSpPr/>
          <p:nvPr/>
        </p:nvSpPr>
        <p:spPr>
          <a:xfrm>
            <a:off x="8123131" y="704449"/>
            <a:ext cx="68578" cy="560155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Down Arrow 61"/>
          <p:cNvSpPr/>
          <p:nvPr/>
        </p:nvSpPr>
        <p:spPr>
          <a:xfrm>
            <a:off x="8145990" y="1525931"/>
            <a:ext cx="45719" cy="444603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Down Arrow 62"/>
          <p:cNvSpPr/>
          <p:nvPr/>
        </p:nvSpPr>
        <p:spPr>
          <a:xfrm rot="5400000">
            <a:off x="7224055" y="1980902"/>
            <a:ext cx="45719" cy="26679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5007439" y="609678"/>
            <a:ext cx="9156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800" dirty="0" smtClean="0"/>
              <a:t>Physiology</a:t>
            </a:r>
          </a:p>
          <a:p>
            <a:pPr algn="r"/>
            <a:r>
              <a:rPr lang="en-GB" sz="800" dirty="0" smtClean="0"/>
              <a:t>Clinical chemistry</a:t>
            </a:r>
          </a:p>
          <a:p>
            <a:pPr algn="r"/>
            <a:r>
              <a:rPr lang="en-GB" sz="800" dirty="0" smtClean="0"/>
              <a:t>Questionnaire</a:t>
            </a:r>
          </a:p>
          <a:p>
            <a:pPr algn="r"/>
            <a:r>
              <a:rPr lang="en-GB" sz="800" dirty="0" smtClean="0"/>
              <a:t>Transcriptomics</a:t>
            </a:r>
          </a:p>
          <a:p>
            <a:pPr algn="r"/>
            <a:r>
              <a:rPr lang="en-GB" sz="800" dirty="0" smtClean="0"/>
              <a:t>Metabolomics</a:t>
            </a:r>
          </a:p>
          <a:p>
            <a:pPr algn="r"/>
            <a:r>
              <a:rPr lang="en-GB" sz="800" dirty="0" smtClean="0"/>
              <a:t>Microbiome</a:t>
            </a:r>
          </a:p>
          <a:p>
            <a:pPr algn="r"/>
            <a:r>
              <a:rPr lang="en-GB" sz="800" dirty="0" smtClean="0"/>
              <a:t>Genetics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4632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rapezoid 30"/>
          <p:cNvSpPr/>
          <p:nvPr/>
        </p:nvSpPr>
        <p:spPr>
          <a:xfrm rot="10800000" flipV="1">
            <a:off x="3563886" y="2280820"/>
            <a:ext cx="1800199" cy="2516331"/>
          </a:xfrm>
          <a:prstGeom prst="trapezoid">
            <a:avLst>
              <a:gd name="adj" fmla="val 3896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107504" y="1987877"/>
            <a:ext cx="1197607" cy="270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Study info</a:t>
            </a:r>
            <a:endParaRPr lang="en-GB" sz="1600" dirty="0"/>
          </a:p>
        </p:txBody>
      </p:sp>
      <p:sp>
        <p:nvSpPr>
          <p:cNvPr id="6" name="Right Arrow 5"/>
          <p:cNvSpPr/>
          <p:nvPr/>
        </p:nvSpPr>
        <p:spPr>
          <a:xfrm>
            <a:off x="1305110" y="2100033"/>
            <a:ext cx="560679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" name="Rounded Rectangle 6"/>
          <p:cNvSpPr/>
          <p:nvPr/>
        </p:nvSpPr>
        <p:spPr>
          <a:xfrm>
            <a:off x="1865790" y="1983363"/>
            <a:ext cx="1197607" cy="270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Subject info</a:t>
            </a:r>
            <a:endParaRPr lang="en-GB" sz="1600" dirty="0"/>
          </a:p>
        </p:txBody>
      </p:sp>
      <p:sp>
        <p:nvSpPr>
          <p:cNvPr id="8" name="Right Arrow 7"/>
          <p:cNvSpPr/>
          <p:nvPr/>
        </p:nvSpPr>
        <p:spPr>
          <a:xfrm>
            <a:off x="3063397" y="2085460"/>
            <a:ext cx="788523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9" name="Rounded Rectangle 8"/>
          <p:cNvSpPr/>
          <p:nvPr/>
        </p:nvSpPr>
        <p:spPr>
          <a:xfrm>
            <a:off x="3851920" y="1992113"/>
            <a:ext cx="1197607" cy="270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</a:t>
            </a:r>
            <a:r>
              <a:rPr lang="en-GB" sz="1600" dirty="0" smtClean="0"/>
              <a:t>esign</a:t>
            </a:r>
            <a:endParaRPr lang="en-GB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5915911" y="1979284"/>
            <a:ext cx="1197607" cy="270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Samples</a:t>
            </a:r>
            <a:endParaRPr lang="en-GB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6074000" y="455704"/>
            <a:ext cx="956140" cy="270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Assays</a:t>
            </a:r>
            <a:endParaRPr lang="en-GB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7592148" y="434419"/>
            <a:ext cx="1061968" cy="2700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Modules</a:t>
            </a:r>
            <a:endParaRPr lang="en-GB" sz="1600" dirty="0"/>
          </a:p>
        </p:txBody>
      </p:sp>
      <p:sp>
        <p:nvSpPr>
          <p:cNvPr id="16" name="Right Arrow 15"/>
          <p:cNvSpPr/>
          <p:nvPr/>
        </p:nvSpPr>
        <p:spPr>
          <a:xfrm>
            <a:off x="6932783" y="535680"/>
            <a:ext cx="628262" cy="6750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0" name="Rounded Rectangle 19"/>
          <p:cNvSpPr/>
          <p:nvPr/>
        </p:nvSpPr>
        <p:spPr>
          <a:xfrm>
            <a:off x="1862225" y="3156376"/>
            <a:ext cx="1197607" cy="488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Subject groups</a:t>
            </a:r>
            <a:endParaRPr lang="en-GB" sz="1600" dirty="0"/>
          </a:p>
        </p:txBody>
      </p:sp>
      <p:sp>
        <p:nvSpPr>
          <p:cNvPr id="22" name="Trapezoid 21"/>
          <p:cNvSpPr/>
          <p:nvPr/>
        </p:nvSpPr>
        <p:spPr>
          <a:xfrm flipV="1">
            <a:off x="1956972" y="2276872"/>
            <a:ext cx="1030852" cy="864096"/>
          </a:xfrm>
          <a:prstGeom prst="trapezoid">
            <a:avLst>
              <a:gd name="adj" fmla="val 38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ounded Rectangle 24"/>
          <p:cNvSpPr/>
          <p:nvPr/>
        </p:nvSpPr>
        <p:spPr>
          <a:xfrm>
            <a:off x="3211546" y="3156376"/>
            <a:ext cx="1197607" cy="488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Sample type</a:t>
            </a:r>
            <a:endParaRPr lang="en-GB" sz="1600" dirty="0"/>
          </a:p>
        </p:txBody>
      </p:sp>
      <p:sp>
        <p:nvSpPr>
          <p:cNvPr id="28" name="Rounded Rectangle 27"/>
          <p:cNvSpPr/>
          <p:nvPr/>
        </p:nvSpPr>
        <p:spPr>
          <a:xfrm>
            <a:off x="3851920" y="4009376"/>
            <a:ext cx="1197607" cy="787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Sample &amp; treatment group</a:t>
            </a:r>
            <a:endParaRPr lang="en-GB" sz="1600" dirty="0"/>
          </a:p>
        </p:txBody>
      </p:sp>
      <p:sp>
        <p:nvSpPr>
          <p:cNvPr id="30" name="Rounded Rectangle 29"/>
          <p:cNvSpPr/>
          <p:nvPr/>
        </p:nvSpPr>
        <p:spPr>
          <a:xfrm>
            <a:off x="4462211" y="3156376"/>
            <a:ext cx="1197607" cy="488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Treatment type</a:t>
            </a:r>
            <a:endParaRPr lang="en-GB" sz="1600" dirty="0"/>
          </a:p>
        </p:txBody>
      </p:sp>
      <p:sp>
        <p:nvSpPr>
          <p:cNvPr id="37" name="Rounded Rectangle 36"/>
          <p:cNvSpPr/>
          <p:nvPr/>
        </p:nvSpPr>
        <p:spPr>
          <a:xfrm>
            <a:off x="7524328" y="1264604"/>
            <a:ext cx="1197607" cy="27003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Features</a:t>
            </a:r>
            <a:endParaRPr lang="en-GB" sz="16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7380312" y="1975407"/>
            <a:ext cx="1584176" cy="27003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Measurement</a:t>
            </a:r>
            <a:endParaRPr lang="en-GB" sz="1600" dirty="0"/>
          </a:p>
        </p:txBody>
      </p:sp>
      <p:sp>
        <p:nvSpPr>
          <p:cNvPr id="42" name="Down Arrow 41"/>
          <p:cNvSpPr/>
          <p:nvPr/>
        </p:nvSpPr>
        <p:spPr>
          <a:xfrm>
            <a:off x="8123131" y="704449"/>
            <a:ext cx="68578" cy="560155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Down Arrow 42"/>
          <p:cNvSpPr/>
          <p:nvPr/>
        </p:nvSpPr>
        <p:spPr>
          <a:xfrm>
            <a:off x="8145990" y="1525931"/>
            <a:ext cx="45719" cy="444603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Down Arrow 44"/>
          <p:cNvSpPr/>
          <p:nvPr/>
        </p:nvSpPr>
        <p:spPr>
          <a:xfrm rot="5400000">
            <a:off x="7224055" y="1980902"/>
            <a:ext cx="45719" cy="26679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Elbow Connector 40"/>
          <p:cNvCxnSpPr>
            <a:stCxn id="25" idx="0"/>
            <a:endCxn id="11" idx="2"/>
          </p:cNvCxnSpPr>
          <p:nvPr/>
        </p:nvCxnSpPr>
        <p:spPr>
          <a:xfrm rot="5400000" flipH="1" flipV="1">
            <a:off x="4709001" y="1350663"/>
            <a:ext cx="907062" cy="2704365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20" idx="2"/>
            <a:endCxn id="11" idx="2"/>
          </p:cNvCxnSpPr>
          <p:nvPr/>
        </p:nvCxnSpPr>
        <p:spPr>
          <a:xfrm rot="5400000" flipH="1" flipV="1">
            <a:off x="3790017" y="920326"/>
            <a:ext cx="1395710" cy="4053686"/>
          </a:xfrm>
          <a:prstGeom prst="bentConnector3">
            <a:avLst>
              <a:gd name="adj1" fmla="val -122841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6786" y="2274491"/>
            <a:ext cx="998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Title, </a:t>
            </a:r>
            <a:r>
              <a:rPr lang="en-GB" sz="800" dirty="0"/>
              <a:t> </a:t>
            </a:r>
            <a:r>
              <a:rPr lang="en-GB" sz="800" dirty="0" smtClean="0"/>
              <a:t>Consortium,</a:t>
            </a:r>
          </a:p>
          <a:p>
            <a:r>
              <a:rPr lang="en-GB" sz="800" dirty="0" smtClean="0"/>
              <a:t>Objectives  etc.</a:t>
            </a:r>
            <a:endParaRPr lang="en-GB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1893038" y="1271398"/>
            <a:ext cx="13185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Only general information on the subject (</a:t>
            </a:r>
            <a:r>
              <a:rPr lang="en-GB" sz="800" u="sng" dirty="0" smtClean="0"/>
              <a:t>E.g. </a:t>
            </a:r>
            <a:r>
              <a:rPr lang="en-GB" sz="800" dirty="0"/>
              <a:t>H</a:t>
            </a:r>
            <a:r>
              <a:rPr lang="en-GB" sz="800" dirty="0" smtClean="0"/>
              <a:t>eight)</a:t>
            </a:r>
          </a:p>
          <a:p>
            <a:r>
              <a:rPr lang="en-GB" sz="800" dirty="0" smtClean="0"/>
              <a:t>NO Biochemistry  </a:t>
            </a:r>
            <a:br>
              <a:rPr lang="en-GB" sz="800" dirty="0" smtClean="0"/>
            </a:br>
            <a:r>
              <a:rPr lang="en-GB" sz="800" dirty="0" smtClean="0"/>
              <a:t>(This is for Measurements)</a:t>
            </a:r>
            <a:endParaRPr lang="en-GB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5007439" y="609678"/>
            <a:ext cx="9156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800" dirty="0" smtClean="0"/>
              <a:t>Physiology</a:t>
            </a:r>
          </a:p>
          <a:p>
            <a:pPr algn="r"/>
            <a:r>
              <a:rPr lang="en-GB" sz="800" dirty="0" smtClean="0"/>
              <a:t>Clinical chemistry</a:t>
            </a:r>
          </a:p>
          <a:p>
            <a:pPr algn="r"/>
            <a:r>
              <a:rPr lang="en-GB" sz="800" dirty="0" smtClean="0"/>
              <a:t>Questionnaire</a:t>
            </a:r>
          </a:p>
          <a:p>
            <a:pPr algn="r"/>
            <a:r>
              <a:rPr lang="en-GB" sz="800" dirty="0" smtClean="0"/>
              <a:t>Transcriptomics</a:t>
            </a:r>
          </a:p>
          <a:p>
            <a:pPr algn="r"/>
            <a:r>
              <a:rPr lang="en-GB" sz="800" dirty="0" smtClean="0"/>
              <a:t>Metabolomics</a:t>
            </a:r>
          </a:p>
          <a:p>
            <a:pPr algn="r"/>
            <a:r>
              <a:rPr lang="en-GB" sz="800" dirty="0" smtClean="0"/>
              <a:t>Microbiome</a:t>
            </a:r>
          </a:p>
          <a:p>
            <a:pPr algn="r"/>
            <a:r>
              <a:rPr lang="en-GB" sz="800" dirty="0" smtClean="0"/>
              <a:t>Genetics</a:t>
            </a:r>
            <a:endParaRPr lang="en-GB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2195188" y="2420888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Grouped</a:t>
            </a:r>
          </a:p>
          <a:p>
            <a:r>
              <a:rPr lang="en-GB" sz="800" dirty="0" smtClean="0">
                <a:solidFill>
                  <a:schemeClr val="bg1"/>
                </a:solidFill>
              </a:rPr>
              <a:t>together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47073" y="2839447"/>
            <a:ext cx="7216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Consisting of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47566" y="3645024"/>
            <a:ext cx="7809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800" u="sng" dirty="0" smtClean="0"/>
              <a:t>E.g</a:t>
            </a:r>
            <a:r>
              <a:rPr lang="en-GB" sz="800" dirty="0" smtClean="0"/>
              <a:t>.</a:t>
            </a:r>
          </a:p>
          <a:p>
            <a:pPr algn="r"/>
            <a:r>
              <a:rPr lang="en-GB" sz="800" dirty="0" smtClean="0"/>
              <a:t>Blood </a:t>
            </a:r>
          </a:p>
          <a:p>
            <a:pPr algn="r"/>
            <a:r>
              <a:rPr lang="en-GB" sz="800" dirty="0" smtClean="0"/>
              <a:t>Urine</a:t>
            </a:r>
          </a:p>
          <a:p>
            <a:pPr algn="r"/>
            <a:r>
              <a:rPr lang="en-GB" sz="800" dirty="0" smtClean="0"/>
              <a:t>Faeces</a:t>
            </a:r>
          </a:p>
          <a:p>
            <a:pPr algn="r"/>
            <a:r>
              <a:rPr lang="en-GB" sz="800" dirty="0" smtClean="0"/>
              <a:t>Physiology</a:t>
            </a:r>
          </a:p>
          <a:p>
            <a:pPr algn="r"/>
            <a:r>
              <a:rPr lang="en-GB" sz="800" dirty="0" smtClean="0"/>
              <a:t>Questionnaire</a:t>
            </a:r>
            <a:endParaRPr lang="en-GB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5192528" y="3645148"/>
            <a:ext cx="11881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u="sng" dirty="0" smtClean="0"/>
              <a:t>E.g.</a:t>
            </a:r>
          </a:p>
          <a:p>
            <a:r>
              <a:rPr lang="en-GB" sz="800" dirty="0" smtClean="0"/>
              <a:t>Diet intervention</a:t>
            </a:r>
          </a:p>
          <a:p>
            <a:r>
              <a:rPr lang="en-GB" sz="800" dirty="0" smtClean="0"/>
              <a:t>Compound intervention</a:t>
            </a:r>
          </a:p>
          <a:p>
            <a:r>
              <a:rPr lang="en-GB" sz="800" dirty="0" smtClean="0"/>
              <a:t>Diet challenge</a:t>
            </a:r>
          </a:p>
          <a:p>
            <a:r>
              <a:rPr lang="en-GB" sz="800" dirty="0" smtClean="0"/>
              <a:t>Compound challenge</a:t>
            </a:r>
          </a:p>
          <a:p>
            <a:r>
              <a:rPr lang="en-GB" sz="800" dirty="0" smtClean="0"/>
              <a:t>(Not often used in </a:t>
            </a:r>
            <a:br>
              <a:rPr lang="en-GB" sz="800" dirty="0" smtClean="0"/>
            </a:br>
            <a:r>
              <a:rPr lang="en-GB" sz="800" dirty="0" smtClean="0"/>
              <a:t>  observational studies)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55253" y="4797151"/>
            <a:ext cx="20649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 dirty="0" smtClean="0"/>
              <a:t>Combines samples and treatments in groups </a:t>
            </a:r>
          </a:p>
          <a:p>
            <a:pPr algn="ctr"/>
            <a:r>
              <a:rPr lang="en-GB" sz="800" dirty="0" smtClean="0"/>
              <a:t>of people treated in the same way </a:t>
            </a:r>
            <a:endParaRPr lang="en-GB" sz="800" dirty="0"/>
          </a:p>
        </p:txBody>
      </p:sp>
      <p:sp>
        <p:nvSpPr>
          <p:cNvPr id="39" name="Trapezoid 38"/>
          <p:cNvSpPr/>
          <p:nvPr/>
        </p:nvSpPr>
        <p:spPr>
          <a:xfrm flipV="1">
            <a:off x="3935297" y="3645024"/>
            <a:ext cx="1030852" cy="364352"/>
          </a:xfrm>
          <a:prstGeom prst="trapezoid">
            <a:avLst>
              <a:gd name="adj" fmla="val 38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4093344" y="3719478"/>
            <a:ext cx="7152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>
                <a:solidFill>
                  <a:schemeClr val="bg1"/>
                </a:solidFill>
              </a:rPr>
              <a:t>Combined in</a:t>
            </a:r>
            <a:endParaRPr lang="en-GB" sz="800" dirty="0">
              <a:solidFill>
                <a:schemeClr val="bg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417678" y="188640"/>
            <a:ext cx="2962634" cy="1565290"/>
          </a:xfrm>
          <a:prstGeom prst="ellipse">
            <a:avLst/>
          </a:prstGeom>
          <a:noFill/>
          <a:ln w="666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TextBox 43"/>
          <p:cNvSpPr txBox="1"/>
          <p:nvPr/>
        </p:nvSpPr>
        <p:spPr>
          <a:xfrm>
            <a:off x="7589116" y="771230"/>
            <a:ext cx="113281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92D050"/>
                </a:solidFill>
              </a:rPr>
              <a:t>Platform</a:t>
            </a:r>
            <a:endParaRPr lang="en-GB" b="1" dirty="0">
              <a:solidFill>
                <a:srgbClr val="92D050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7375684" y="955896"/>
            <a:ext cx="288032" cy="0"/>
          </a:xfrm>
          <a:prstGeom prst="line">
            <a:avLst/>
          </a:prstGeom>
          <a:ln w="47625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rapezoid 45"/>
          <p:cNvSpPr/>
          <p:nvPr/>
        </p:nvSpPr>
        <p:spPr>
          <a:xfrm>
            <a:off x="5949610" y="748897"/>
            <a:ext cx="1114229" cy="1244800"/>
          </a:xfrm>
          <a:prstGeom prst="trapezoid">
            <a:avLst>
              <a:gd name="adj" fmla="val 38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/>
              <a:t>Grouped</a:t>
            </a:r>
            <a:br>
              <a:rPr lang="en-GB" sz="700" dirty="0"/>
            </a:br>
            <a:r>
              <a:rPr lang="en-GB" sz="700" dirty="0"/>
              <a:t>Together</a:t>
            </a:r>
            <a:endParaRPr lang="en-GB" sz="700" dirty="0"/>
          </a:p>
        </p:txBody>
      </p:sp>
    </p:spTree>
    <p:extLst>
      <p:ext uri="{BB962C8B-B14F-4D97-AF65-F5344CB8AC3E}">
        <p14:creationId xmlns:p14="http://schemas.microsoft.com/office/powerpoint/2010/main" val="192805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2" grpId="0" animBg="1"/>
      <p:bldP spid="43" grpId="0" animBg="1"/>
      <p:bldP spid="45" grpId="0" animBg="1"/>
      <p:bldP spid="26" grpId="0" animBg="1"/>
      <p:bldP spid="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19BF9D4272504E90C87A25B31B8B74" ma:contentTypeVersion="0" ma:contentTypeDescription="Create a new document." ma:contentTypeScope="" ma:versionID="3d0da9cdf2a214560ce5b4c123b4118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92CC0A-926B-4E6F-B629-F01D491211E3}"/>
</file>

<file path=customXml/itemProps2.xml><?xml version="1.0" encoding="utf-8"?>
<ds:datastoreItem xmlns:ds="http://schemas.openxmlformats.org/officeDocument/2006/customXml" ds:itemID="{F31A5E1F-0233-4B43-A9B1-404572C01CFE}"/>
</file>

<file path=customXml/itemProps3.xml><?xml version="1.0" encoding="utf-8"?>
<ds:datastoreItem xmlns:ds="http://schemas.openxmlformats.org/officeDocument/2006/customXml" ds:itemID="{280D375F-1685-45BC-82DB-A9F8AF866278}"/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183</Words>
  <Application>Microsoft Office PowerPoint</Application>
  <PresentationFormat>On-screen Show (4:3)</PresentationFormat>
  <Paragraphs>87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Jildau Bouwman</dc:creator>
  <cp:lastModifiedBy>Miriam Ryan</cp:lastModifiedBy>
  <cp:revision>22</cp:revision>
  <dcterms:created xsi:type="dcterms:W3CDTF">2016-01-05T13:54:22Z</dcterms:created>
  <dcterms:modified xsi:type="dcterms:W3CDTF">2016-04-19T14:35:58Z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Date">
    <vt:lpwstr>4-2-2016 16:22:32</vt:lpwstr>
  </property>
  <property fmtid="{D5CDD505-2E9C-101B-9397-08002B2CF9AE}" pid="3" name="ContentTypeId">
    <vt:lpwstr>0x0101000119BF9D4272504E90C87A25B31B8B74</vt:lpwstr>
  </property>
</Properties>
</file>